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62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080E3-7C2A-42ED-9FD7-C40D831A8F5B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51F56-22C0-4CD4-A828-9C899B58D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461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51F56-22C0-4CD4-A828-9C899B58D04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067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venir LT Std 55 Roman"/>
                <a:cs typeface="Avenir LT Std 55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venir LT Std 55 Roman"/>
                <a:cs typeface="Avenir LT Std 55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venir LT Std 55 Roman"/>
                <a:cs typeface="Avenir LT Std 55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7559992" y="0"/>
                </a:moveTo>
                <a:lnTo>
                  <a:pt x="0" y="0"/>
                </a:lnTo>
                <a:lnTo>
                  <a:pt x="0" y="10692003"/>
                </a:lnTo>
                <a:lnTo>
                  <a:pt x="7559992" y="10692003"/>
                </a:lnTo>
                <a:lnTo>
                  <a:pt x="7559992" y="0"/>
                </a:lnTo>
                <a:close/>
              </a:path>
            </a:pathLst>
          </a:custGeom>
          <a:solidFill>
            <a:srgbClr val="4BEB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638865" y="457202"/>
            <a:ext cx="2174875" cy="888365"/>
          </a:xfrm>
          <a:custGeom>
            <a:avLst/>
            <a:gdLst/>
            <a:ahLst/>
            <a:cxnLst/>
            <a:rect l="l" t="t" r="r" b="b"/>
            <a:pathLst>
              <a:path w="2174875" h="888365">
                <a:moveTo>
                  <a:pt x="2021865" y="0"/>
                </a:moveTo>
                <a:lnTo>
                  <a:pt x="152400" y="0"/>
                </a:lnTo>
                <a:lnTo>
                  <a:pt x="0" y="152400"/>
                </a:lnTo>
                <a:lnTo>
                  <a:pt x="0" y="735647"/>
                </a:lnTo>
                <a:lnTo>
                  <a:pt x="152400" y="888047"/>
                </a:lnTo>
                <a:lnTo>
                  <a:pt x="2021865" y="888047"/>
                </a:lnTo>
                <a:lnTo>
                  <a:pt x="2174265" y="735647"/>
                </a:lnTo>
                <a:lnTo>
                  <a:pt x="2174265" y="152400"/>
                </a:lnTo>
                <a:lnTo>
                  <a:pt x="2021865" y="0"/>
                </a:lnTo>
                <a:close/>
              </a:path>
            </a:pathLst>
          </a:custGeom>
          <a:solidFill>
            <a:srgbClr val="0A4B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81988" y="572549"/>
            <a:ext cx="179887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venir LT Std 55 Roman"/>
                <a:cs typeface="Avenir LT Std 55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4273" y="486285"/>
            <a:ext cx="2565391" cy="1182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370" dirty="0">
                <a:solidFill>
                  <a:srgbClr val="00B0F0"/>
                </a:solidFill>
              </a:rPr>
              <a:t>T</a:t>
            </a:r>
            <a:r>
              <a:rPr dirty="0">
                <a:solidFill>
                  <a:srgbClr val="00B0F0"/>
                </a:solidFill>
              </a:rPr>
              <a:t>ARIFF</a:t>
            </a:r>
            <a:br>
              <a:rPr lang="en-GB" dirty="0">
                <a:solidFill>
                  <a:srgbClr val="00B0F0"/>
                </a:solidFill>
              </a:rPr>
            </a:br>
            <a:r>
              <a:rPr lang="en-GB" sz="1800" dirty="0">
                <a:solidFill>
                  <a:srgbClr val="00B0F0"/>
                </a:solidFill>
              </a:rPr>
              <a:t>MARCH 2025</a:t>
            </a:r>
            <a:br>
              <a:rPr lang="en-GB" sz="1800" dirty="0">
                <a:solidFill>
                  <a:srgbClr val="00B0F0"/>
                </a:solidFill>
              </a:rPr>
            </a:br>
            <a:endParaRPr sz="1800" dirty="0">
              <a:solidFill>
                <a:srgbClr val="00B0F0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4103" y="1677603"/>
            <a:ext cx="2125345" cy="680116"/>
          </a:xfrm>
          <a:custGeom>
            <a:avLst/>
            <a:gdLst/>
            <a:ahLst/>
            <a:cxnLst/>
            <a:rect l="l" t="t" r="r" b="b"/>
            <a:pathLst>
              <a:path w="2125345" h="894714">
                <a:moveTo>
                  <a:pt x="1972589" y="0"/>
                </a:moveTo>
                <a:lnTo>
                  <a:pt x="152400" y="0"/>
                </a:lnTo>
                <a:lnTo>
                  <a:pt x="0" y="152400"/>
                </a:lnTo>
                <a:lnTo>
                  <a:pt x="0" y="741997"/>
                </a:lnTo>
                <a:lnTo>
                  <a:pt x="152400" y="894397"/>
                </a:lnTo>
                <a:lnTo>
                  <a:pt x="1972589" y="894397"/>
                </a:lnTo>
                <a:lnTo>
                  <a:pt x="2124989" y="741997"/>
                </a:lnTo>
                <a:lnTo>
                  <a:pt x="2124989" y="152400"/>
                </a:lnTo>
                <a:lnTo>
                  <a:pt x="19725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55650" y="1875118"/>
            <a:ext cx="16748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z="3000" b="1" dirty="0">
                <a:solidFill>
                  <a:schemeClr val="accent5"/>
                </a:solidFill>
                <a:latin typeface="Avenir LT Std 55 Roman"/>
                <a:cs typeface="Avenir LT Std 55 Roman"/>
              </a:rPr>
              <a:t>BREAK</a:t>
            </a:r>
            <a:endParaRPr lang="en-GB" sz="3000" dirty="0">
              <a:solidFill>
                <a:schemeClr val="accent5"/>
              </a:solidFill>
              <a:latin typeface="Avenir LT Std 55 Roman"/>
              <a:cs typeface="Avenir LT Std 55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4103" y="6923592"/>
            <a:ext cx="2130175" cy="605559"/>
          </a:xfrm>
          <a:custGeom>
            <a:avLst/>
            <a:gdLst/>
            <a:ahLst/>
            <a:cxnLst/>
            <a:rect l="l" t="t" r="r" b="b"/>
            <a:pathLst>
              <a:path w="2125345" h="894715">
                <a:moveTo>
                  <a:pt x="1972589" y="0"/>
                </a:moveTo>
                <a:lnTo>
                  <a:pt x="152400" y="0"/>
                </a:lnTo>
                <a:lnTo>
                  <a:pt x="0" y="152400"/>
                </a:lnTo>
                <a:lnTo>
                  <a:pt x="0" y="741997"/>
                </a:lnTo>
                <a:lnTo>
                  <a:pt x="152400" y="894397"/>
                </a:lnTo>
                <a:lnTo>
                  <a:pt x="1972589" y="894397"/>
                </a:lnTo>
                <a:lnTo>
                  <a:pt x="2124989" y="741997"/>
                </a:lnTo>
                <a:lnTo>
                  <a:pt x="2124989" y="152400"/>
                </a:lnTo>
                <a:lnTo>
                  <a:pt x="19725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55650" y="6923592"/>
            <a:ext cx="1783798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chemeClr val="accent5"/>
                </a:solidFill>
                <a:latin typeface="Avenir LT Std 55 Roman"/>
                <a:cs typeface="Avenir LT Std 55 Roman"/>
              </a:rPr>
              <a:t>DRINKS</a:t>
            </a:r>
            <a:endParaRPr sz="3000" dirty="0">
              <a:solidFill>
                <a:schemeClr val="accent5"/>
              </a:solidFill>
              <a:latin typeface="Avenir LT Std 55 Roman"/>
              <a:cs typeface="Avenir LT Std 55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633293"/>
              </p:ext>
            </p:extLst>
          </p:nvPr>
        </p:nvGraphicFramePr>
        <p:xfrm>
          <a:off x="114308" y="7783320"/>
          <a:ext cx="3292991" cy="29100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7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0722">
                <a:tc>
                  <a:txBody>
                    <a:bodyPr/>
                    <a:lstStyle/>
                    <a:p>
                      <a:pPr marL="31750" algn="l">
                        <a:lnSpc>
                          <a:spcPts val="1330"/>
                        </a:lnSpc>
                      </a:pPr>
                      <a:endParaRPr lang="en-GB" sz="1400" b="1" spc="-10" dirty="0">
                        <a:solidFill>
                          <a:srgbClr val="231F20"/>
                        </a:solidFill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l">
                        <a:lnSpc>
                          <a:spcPts val="1330"/>
                        </a:lnSpc>
                      </a:pP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87">
                <a:tc>
                  <a:txBody>
                    <a:bodyPr/>
                    <a:lstStyle/>
                    <a:p>
                      <a:pPr marL="31750" algn="l">
                        <a:lnSpc>
                          <a:spcPts val="1340"/>
                        </a:lnSpc>
                      </a:pPr>
                      <a:r>
                        <a:rPr lang="en-GB" sz="1400" b="1" dirty="0">
                          <a:latin typeface="Avenir LT Std 35 Light"/>
                          <a:cs typeface="Avenir LT Std 35 Light"/>
                        </a:rPr>
                        <a:t>Generation Juice Token (250ml)</a:t>
                      </a: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1340"/>
                        </a:lnSpc>
                      </a:pPr>
                      <a:r>
                        <a:rPr lang="en-GB" sz="1400" b="1" dirty="0">
                          <a:solidFill>
                            <a:srgbClr val="231F20"/>
                          </a:solidFill>
                          <a:latin typeface="Avenir LT Std 35 Light"/>
                          <a:cs typeface="Avenir LT Std 35 Light"/>
                        </a:rPr>
                        <a:t>  55p  </a:t>
                      </a: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87">
                <a:tc>
                  <a:txBody>
                    <a:bodyPr/>
                    <a:lstStyle/>
                    <a:p>
                      <a:pPr marL="31750" algn="l">
                        <a:lnSpc>
                          <a:spcPts val="1340"/>
                        </a:lnSpc>
                      </a:pPr>
                      <a:r>
                        <a:rPr lang="en-GB" sz="1400" b="1" dirty="0">
                          <a:latin typeface="Avenir LT Std 35 Light"/>
                          <a:cs typeface="Avenir LT Std 35 Light"/>
                        </a:rPr>
                        <a:t>Generation Juice Tokens (500ml)</a:t>
                      </a: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1340"/>
                        </a:lnSpc>
                      </a:pPr>
                      <a:r>
                        <a:rPr lang="en-GB" sz="1400" b="1" dirty="0">
                          <a:latin typeface="Avenir LT Std 35 Light"/>
                          <a:cs typeface="Avenir LT Std 35 Light"/>
                        </a:rPr>
                        <a:t>90p</a:t>
                      </a: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87">
                <a:tc>
                  <a:txBody>
                    <a:bodyPr/>
                    <a:lstStyle/>
                    <a:p>
                      <a:pPr marL="31750" algn="l">
                        <a:lnSpc>
                          <a:spcPts val="1340"/>
                        </a:lnSpc>
                      </a:pPr>
                      <a:r>
                        <a:rPr lang="en-GB" sz="1400" b="1" dirty="0">
                          <a:latin typeface="Avenir LT Std 35 Light"/>
                          <a:cs typeface="Avenir LT Std 35 Light"/>
                        </a:rPr>
                        <a:t>New Bottle &amp; 2 Tokens</a:t>
                      </a: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1340"/>
                        </a:lnSpc>
                      </a:pPr>
                      <a:r>
                        <a:rPr lang="en-GB" sz="1400" b="1" dirty="0">
                          <a:solidFill>
                            <a:srgbClr val="231F20"/>
                          </a:solidFill>
                          <a:latin typeface="Avenir LT Std 35 Light"/>
                          <a:cs typeface="Avenir LT Std 35 Light"/>
                        </a:rPr>
                        <a:t>£1.80    </a:t>
                      </a: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87">
                <a:tc>
                  <a:txBody>
                    <a:bodyPr/>
                    <a:lstStyle/>
                    <a:p>
                      <a:pPr marL="31750" algn="l">
                        <a:lnSpc>
                          <a:spcPts val="1340"/>
                        </a:lnSpc>
                      </a:pPr>
                      <a:r>
                        <a:rPr lang="en-GB" sz="1400" b="1" dirty="0">
                          <a:latin typeface="Avenir LT Std 35 Light"/>
                          <a:cs typeface="Avenir LT Std 35 Light"/>
                        </a:rPr>
                        <a:t>Bottle Hire (Daily)</a:t>
                      </a: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1340"/>
                        </a:lnSpc>
                      </a:pPr>
                      <a:r>
                        <a:rPr lang="en-GB" sz="1400" b="1" dirty="0">
                          <a:latin typeface="Avenir LT Std 35 Light"/>
                          <a:cs typeface="Avenir LT Std 35 Light"/>
                        </a:rPr>
                        <a:t>50p</a:t>
                      </a: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87">
                <a:tc>
                  <a:txBody>
                    <a:bodyPr/>
                    <a:lstStyle/>
                    <a:p>
                      <a:pPr marL="31750" algn="l">
                        <a:lnSpc>
                          <a:spcPts val="1340"/>
                        </a:lnSpc>
                      </a:pP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1340"/>
                        </a:lnSpc>
                      </a:pP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87">
                <a:tc>
                  <a:txBody>
                    <a:bodyPr/>
                    <a:lstStyle/>
                    <a:p>
                      <a:pPr marL="31750" algn="l">
                        <a:lnSpc>
                          <a:spcPts val="1340"/>
                        </a:lnSpc>
                      </a:pPr>
                      <a:r>
                        <a:rPr lang="en-GB" sz="1400" b="1" dirty="0">
                          <a:latin typeface="Avenir LT Std 35 Light"/>
                          <a:cs typeface="Avenir LT Std 35 Light"/>
                        </a:rPr>
                        <a:t>Flavours Include :</a:t>
                      </a: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1340"/>
                        </a:lnSpc>
                      </a:pP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893591"/>
                  </a:ext>
                </a:extLst>
              </a:tr>
              <a:tr h="244487">
                <a:tc>
                  <a:txBody>
                    <a:bodyPr/>
                    <a:lstStyle/>
                    <a:p>
                      <a:pPr marL="31750" algn="l">
                        <a:lnSpc>
                          <a:spcPts val="1340"/>
                        </a:lnSpc>
                      </a:pPr>
                      <a:r>
                        <a:rPr lang="en-GB" sz="1400" b="1" dirty="0">
                          <a:latin typeface="Avenir LT Std 35 Light"/>
                          <a:cs typeface="Avenir LT Std 35 Light"/>
                        </a:rPr>
                        <a:t>Cherry Boom, Tropical,</a:t>
                      </a: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1340"/>
                        </a:lnSpc>
                      </a:pP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80916"/>
                  </a:ext>
                </a:extLst>
              </a:tr>
              <a:tr h="244487">
                <a:tc>
                  <a:txBody>
                    <a:bodyPr/>
                    <a:lstStyle/>
                    <a:p>
                      <a:pPr marL="31750" algn="l">
                        <a:lnSpc>
                          <a:spcPts val="1340"/>
                        </a:lnSpc>
                      </a:pPr>
                      <a:r>
                        <a:rPr lang="en-GB" sz="1400" b="1" dirty="0">
                          <a:latin typeface="Avenir LT Std 35 Light"/>
                          <a:cs typeface="Avenir LT Std 35 Light"/>
                        </a:rPr>
                        <a:t>Power Berry, Strawberry, Apple,</a:t>
                      </a: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1340"/>
                        </a:lnSpc>
                      </a:pP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045037"/>
                  </a:ext>
                </a:extLst>
              </a:tr>
              <a:tr h="244487">
                <a:tc>
                  <a:txBody>
                    <a:bodyPr/>
                    <a:lstStyle/>
                    <a:p>
                      <a:pPr marL="31750" algn="l">
                        <a:lnSpc>
                          <a:spcPts val="1340"/>
                        </a:lnSpc>
                      </a:pPr>
                      <a:r>
                        <a:rPr lang="en-GB" sz="1400" b="1" dirty="0">
                          <a:latin typeface="Avenir LT Std 35 Light"/>
                          <a:cs typeface="Avenir LT Std 35 Light"/>
                        </a:rPr>
                        <a:t>Lemon Lime, Blue Grape,</a:t>
                      </a: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1340"/>
                        </a:lnSpc>
                      </a:pP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947414"/>
                  </a:ext>
                </a:extLst>
              </a:tr>
              <a:tr h="244487">
                <a:tc>
                  <a:txBody>
                    <a:bodyPr/>
                    <a:lstStyle/>
                    <a:p>
                      <a:pPr marL="31750" algn="l">
                        <a:lnSpc>
                          <a:spcPts val="1340"/>
                        </a:lnSpc>
                      </a:pPr>
                      <a:r>
                        <a:rPr lang="en-GB" sz="1400" b="1" dirty="0">
                          <a:latin typeface="Avenir LT Std 35 Light"/>
                          <a:cs typeface="Avenir LT Std 35 Light"/>
                        </a:rPr>
                        <a:t>Pineapple &amp; Coconut.</a:t>
                      </a:r>
                      <a:endParaRPr sz="1400" b="1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1340"/>
                        </a:lnSpc>
                      </a:pPr>
                      <a:endParaRPr sz="1200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097547"/>
                  </a:ext>
                </a:extLst>
              </a:tr>
              <a:tr h="244487">
                <a:tc>
                  <a:txBody>
                    <a:bodyPr/>
                    <a:lstStyle/>
                    <a:p>
                      <a:pPr marL="31750" algn="l">
                        <a:lnSpc>
                          <a:spcPts val="1340"/>
                        </a:lnSpc>
                      </a:pPr>
                      <a:endParaRPr sz="1200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1340"/>
                        </a:lnSpc>
                      </a:pPr>
                      <a:endParaRPr sz="1200" dirty="0">
                        <a:latin typeface="Avenir LT Std 35 Light"/>
                        <a:cs typeface="Avenir LT Std 35 Light"/>
                      </a:endParaRPr>
                    </a:p>
                  </a:txBody>
                  <a:tcPr marL="0" marR="0" marT="0" marB="0">
                    <a:solidFill>
                      <a:srgbClr val="4BEB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815656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90508" y="2982955"/>
            <a:ext cx="3522791" cy="4414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80085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Sausage</a:t>
            </a:r>
            <a:r>
              <a:rPr lang="en-GB" sz="1400" b="1" spc="-2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/ Bacon </a:t>
            </a:r>
            <a:r>
              <a:rPr lang="en-GB" sz="1400" b="1" spc="-20" dirty="0" err="1">
                <a:solidFill>
                  <a:srgbClr val="231F20"/>
                </a:solidFill>
                <a:latin typeface="Avenir LT Std 35 Light"/>
                <a:cs typeface="Avenir LT Std 35 Light"/>
              </a:rPr>
              <a:t>Barm</a:t>
            </a:r>
            <a:r>
              <a:rPr lang="en-GB" sz="1400" b="1" spc="-2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                  £1.00           </a:t>
            </a:r>
            <a:endParaRPr lang="en-GB" sz="1400" b="1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 marR="5080">
              <a:lnSpc>
                <a:spcPct val="100000"/>
              </a:lnSpc>
            </a:pPr>
            <a:r>
              <a:rPr sz="1400" b="1" spc="-30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Cheese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y Tortilla Wrap</a:t>
            </a:r>
            <a:r>
              <a:rPr lang="en-GB" sz="1400" b="1" spc="-3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           65p or 2 for £1.00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 marR="685165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Pain</a:t>
            </a:r>
            <a:r>
              <a:rPr sz="1400" b="1" spc="-5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au</a:t>
            </a:r>
            <a:r>
              <a:rPr sz="1400" b="1" spc="-5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Chocolate 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/Croissant       90p</a:t>
            </a:r>
            <a:r>
              <a:rPr lang="en-GB" sz="1400" b="1" spc="-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   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 marR="973455">
              <a:lnSpc>
                <a:spcPct val="100000"/>
              </a:lnSpc>
            </a:pPr>
            <a:r>
              <a:rPr lang="en-GB" sz="1400" b="1" spc="-2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Sweet Waffle                                £1.00    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 marR="13335">
              <a:lnSpc>
                <a:spcPct val="100000"/>
              </a:lnSpc>
            </a:pP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Toast                                            15p</a:t>
            </a:r>
          </a:p>
          <a:p>
            <a:pPr marL="12700" marR="13335">
              <a:lnSpc>
                <a:spcPct val="100000"/>
              </a:lnSpc>
            </a:pP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Hash Browns                           35p or 3 for £1.00</a:t>
            </a:r>
          </a:p>
          <a:p>
            <a:pPr marL="12700" marR="13335">
              <a:lnSpc>
                <a:spcPct val="100000"/>
              </a:lnSpc>
            </a:pPr>
            <a:r>
              <a:rPr lang="en-GB" sz="1400" b="1" spc="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Pizza Muffin                            65p or 2 for £1.00</a:t>
            </a:r>
            <a:endParaRPr lang="en-GB" sz="1400" b="1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 marR="13335">
              <a:lnSpc>
                <a:spcPct val="100000"/>
              </a:lnSpc>
            </a:pPr>
            <a:r>
              <a:rPr sz="1400" b="1" spc="-1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Tortillas</a:t>
            </a:r>
            <a:r>
              <a:rPr sz="1400" b="1" spc="-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&amp;</a:t>
            </a:r>
            <a:r>
              <a:rPr sz="1400" b="1" spc="-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Dip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                          75p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 marR="676275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Popcorn </a:t>
            </a:r>
            <a:r>
              <a:rPr sz="1400" b="1" spc="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lang="en-GB" sz="1400" b="1" spc="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                                  75p</a:t>
            </a:r>
          </a:p>
          <a:p>
            <a:pPr marL="12700" marR="676275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lang="en-GB" sz="1400" b="1" dirty="0">
                <a:latin typeface="Avenir LT Std 35 Light"/>
                <a:cs typeface="Avenir LT Std 35 Light"/>
              </a:rPr>
              <a:t>Fresh Fruit                               40p</a:t>
            </a:r>
          </a:p>
          <a:p>
            <a:pPr marL="12700" marR="676275">
              <a:lnSpc>
                <a:spcPct val="100000"/>
              </a:lnSpc>
            </a:pPr>
            <a:r>
              <a:rPr lang="en-GB" sz="1400" b="1" spc="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Fresh Fruit Pots                      90p</a:t>
            </a:r>
          </a:p>
          <a:p>
            <a:pPr marL="12700" marR="676275">
              <a:lnSpc>
                <a:spcPct val="100000"/>
              </a:lnSpc>
            </a:pPr>
            <a:r>
              <a:rPr lang="en-GB" sz="1400" b="1" spc="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Jelly Pot                                    65p</a:t>
            </a:r>
          </a:p>
          <a:p>
            <a:pPr marL="12700" marR="676275">
              <a:lnSpc>
                <a:spcPct val="100000"/>
              </a:lnSpc>
            </a:pPr>
            <a:r>
              <a:rPr lang="en-GB" sz="1400" b="1" spc="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Yoghurt                                     60p</a:t>
            </a:r>
          </a:p>
          <a:p>
            <a:pPr marL="12700" marR="676275">
              <a:lnSpc>
                <a:spcPct val="100000"/>
              </a:lnSpc>
            </a:pPr>
            <a:r>
              <a:rPr lang="en-GB" sz="1400" b="1" spc="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Flapjack / Brownie                55p</a:t>
            </a:r>
          </a:p>
          <a:p>
            <a:pPr marL="12700" marR="676275">
              <a:lnSpc>
                <a:spcPct val="100000"/>
              </a:lnSpc>
            </a:pPr>
            <a:r>
              <a:rPr lang="en-GB" sz="1400" b="1" spc="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Large Cupcake                        75p</a:t>
            </a:r>
          </a:p>
          <a:p>
            <a:pPr marL="12700" marR="676275">
              <a:lnSpc>
                <a:spcPct val="100000"/>
              </a:lnSpc>
            </a:pPr>
            <a:r>
              <a:rPr lang="en-GB" sz="1400" b="1" spc="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Traybake                                 55p</a:t>
            </a:r>
          </a:p>
          <a:p>
            <a:pPr marL="12700" marR="676275">
              <a:lnSpc>
                <a:spcPct val="100000"/>
              </a:lnSpc>
            </a:pPr>
            <a:r>
              <a:rPr lang="en-GB" sz="1400" b="1" spc="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Home Bake Cookie                55p</a:t>
            </a:r>
          </a:p>
          <a:p>
            <a:pPr marL="12700" marR="676275">
              <a:lnSpc>
                <a:spcPct val="100000"/>
              </a:lnSpc>
            </a:pPr>
            <a:endParaRPr lang="en-GB" sz="1200" spc="5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 marR="676275">
              <a:lnSpc>
                <a:spcPct val="100000"/>
              </a:lnSpc>
            </a:pPr>
            <a:endParaRPr lang="en-GB" sz="1200" spc="5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 marR="676275">
              <a:lnSpc>
                <a:spcPct val="100000"/>
              </a:lnSpc>
            </a:pPr>
            <a:endParaRPr lang="en-GB" sz="1200" spc="5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 marR="676275">
              <a:lnSpc>
                <a:spcPct val="100000"/>
              </a:lnSpc>
            </a:pPr>
            <a:endParaRPr lang="en-GB" sz="1200" b="0" spc="5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51903" y="1677603"/>
            <a:ext cx="2125345" cy="680116"/>
          </a:xfrm>
          <a:custGeom>
            <a:avLst/>
            <a:gdLst/>
            <a:ahLst/>
            <a:cxnLst/>
            <a:rect l="l" t="t" r="r" b="b"/>
            <a:pathLst>
              <a:path w="2125345" h="894714">
                <a:moveTo>
                  <a:pt x="1972589" y="0"/>
                </a:moveTo>
                <a:lnTo>
                  <a:pt x="152400" y="0"/>
                </a:lnTo>
                <a:lnTo>
                  <a:pt x="0" y="152400"/>
                </a:lnTo>
                <a:lnTo>
                  <a:pt x="0" y="741997"/>
                </a:lnTo>
                <a:lnTo>
                  <a:pt x="152400" y="894397"/>
                </a:lnTo>
                <a:lnTo>
                  <a:pt x="1972589" y="894397"/>
                </a:lnTo>
                <a:lnTo>
                  <a:pt x="2124989" y="741997"/>
                </a:lnTo>
                <a:lnTo>
                  <a:pt x="2124989" y="152400"/>
                </a:lnTo>
                <a:lnTo>
                  <a:pt x="1972589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4737958" y="1875118"/>
            <a:ext cx="13449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z="3000" b="1" dirty="0">
                <a:solidFill>
                  <a:schemeClr val="accent5"/>
                </a:solidFill>
                <a:latin typeface="Avenir LT Std 55 Roman"/>
                <a:cs typeface="Avenir LT Std 55 Roman"/>
              </a:rPr>
              <a:t>LUNCH</a:t>
            </a:r>
            <a:endParaRPr lang="en-GB" sz="3000" dirty="0">
              <a:solidFill>
                <a:schemeClr val="accent5"/>
              </a:solidFill>
              <a:latin typeface="Avenir LT Std 55 Roman"/>
              <a:cs typeface="Avenir LT Std 55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13299" y="2877979"/>
            <a:ext cx="2626249" cy="5032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48055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Main</a:t>
            </a:r>
            <a:r>
              <a:rPr sz="1400" b="1" spc="-3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Meal</a:t>
            </a:r>
            <a:r>
              <a:rPr sz="1400" b="1" spc="-3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Deal</a:t>
            </a:r>
            <a:r>
              <a:rPr sz="1400" b="1" spc="-3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(FSM) </a:t>
            </a:r>
            <a:r>
              <a:rPr sz="1400" b="1" spc="-30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Main</a:t>
            </a:r>
            <a:r>
              <a:rPr sz="1400" b="1" spc="-1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Meal</a:t>
            </a:r>
            <a:r>
              <a:rPr sz="1400" b="1" spc="-1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endParaRPr lang="en-GB" sz="1400" b="1" spc="-10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 marR="948055">
              <a:lnSpc>
                <a:spcPct val="100000"/>
              </a:lnSpc>
              <a:spcBef>
                <a:spcPts val="100"/>
              </a:spcBef>
            </a:pPr>
            <a:r>
              <a:rPr lang="en-GB" sz="1400" b="1" spc="-1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Snack Deal</a:t>
            </a:r>
          </a:p>
          <a:p>
            <a:pPr marL="12700" marR="948055">
              <a:lnSpc>
                <a:spcPct val="100000"/>
              </a:lnSpc>
              <a:spcBef>
                <a:spcPts val="100"/>
              </a:spcBef>
            </a:pPr>
            <a:r>
              <a:rPr lang="en-GB" sz="1400" b="1" spc="-1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Sausage Roll</a:t>
            </a:r>
          </a:p>
          <a:p>
            <a:pPr marL="12700" marR="948055">
              <a:lnSpc>
                <a:spcPct val="100000"/>
              </a:lnSpc>
              <a:spcBef>
                <a:spcPts val="100"/>
              </a:spcBef>
            </a:pP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Pasta King Pot (19oz)</a:t>
            </a:r>
          </a:p>
          <a:p>
            <a:pPr marL="12700" marR="948055">
              <a:lnSpc>
                <a:spcPct val="100000"/>
              </a:lnSpc>
              <a:spcBef>
                <a:spcPts val="100"/>
              </a:spcBef>
            </a:pP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Pasta King Plain</a:t>
            </a:r>
          </a:p>
          <a:p>
            <a:pPr marL="12700" marR="948055">
              <a:lnSpc>
                <a:spcPct val="100000"/>
              </a:lnSpc>
              <a:spcBef>
                <a:spcPts val="100"/>
              </a:spcBef>
            </a:pP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Pizza Meal Deal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 marR="126111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Pizza</a:t>
            </a:r>
            <a:r>
              <a:rPr sz="1400" b="1" spc="-1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Slice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Pizza</a:t>
            </a:r>
            <a:r>
              <a:rPr lang="en-GB" sz="1400" b="1" spc="-4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Wedges Deal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 marR="70485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Jacket</a:t>
            </a:r>
            <a:r>
              <a:rPr sz="1400" b="1" spc="-2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Potato</a:t>
            </a:r>
            <a:r>
              <a:rPr sz="1400" b="1" spc="-1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endParaRPr lang="en-GB" sz="1400" b="1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 marR="704850">
              <a:lnSpc>
                <a:spcPct val="100000"/>
              </a:lnSpc>
            </a:pP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Jacket Potato – 1 filling</a:t>
            </a:r>
          </a:p>
          <a:p>
            <a:pPr marL="12700" marR="704850"/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Jacket Potato – 2 fillings</a:t>
            </a:r>
            <a:endParaRPr lang="en-GB" sz="1400" b="1" dirty="0">
              <a:latin typeface="Avenir LT Std 35 Light"/>
              <a:cs typeface="Avenir LT Std 35 Light"/>
            </a:endParaRPr>
          </a:p>
          <a:p>
            <a:pPr marL="12700" marR="925194">
              <a:lnSpc>
                <a:spcPct val="100000"/>
              </a:lnSpc>
            </a:pP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Panini/Handheld</a:t>
            </a:r>
            <a:endParaRPr lang="en-GB" sz="1400" b="1" spc="-5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 marR="925194">
              <a:lnSpc>
                <a:spcPct val="100000"/>
              </a:lnSpc>
            </a:pPr>
            <a:r>
              <a:rPr lang="en-GB" sz="1400" b="1" spc="-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Chips</a:t>
            </a:r>
            <a:r>
              <a:rPr sz="1400" b="1" spc="-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endParaRPr lang="en-GB" sz="1400" b="1" spc="-5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 marR="925194">
              <a:lnSpc>
                <a:spcPct val="100000"/>
              </a:lnSpc>
            </a:pPr>
            <a:r>
              <a:rPr lang="en-GB" sz="1400" b="1" spc="-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Chip </a:t>
            </a:r>
            <a:r>
              <a:rPr lang="en-GB" sz="1400" b="1" spc="-5" dirty="0" err="1">
                <a:solidFill>
                  <a:srgbClr val="231F20"/>
                </a:solidFill>
                <a:latin typeface="Avenir LT Std 35 Light"/>
                <a:cs typeface="Avenir LT Std 35 Light"/>
              </a:rPr>
              <a:t>Barm</a:t>
            </a:r>
            <a:endParaRPr lang="en-GB" sz="1400" b="1" spc="-5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 marR="925194">
              <a:lnSpc>
                <a:spcPct val="100000"/>
              </a:lnSpc>
            </a:pPr>
            <a:r>
              <a:rPr lang="en-GB" sz="1400" b="1" spc="-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Gravy/Curry/Peas/Veg</a:t>
            </a:r>
          </a:p>
          <a:p>
            <a:pPr marL="12700" marR="925194">
              <a:lnSpc>
                <a:spcPct val="100000"/>
              </a:lnSpc>
            </a:pPr>
            <a:r>
              <a:rPr lang="en-GB" sz="1400" b="1" spc="-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Potato Wedges</a:t>
            </a:r>
          </a:p>
          <a:p>
            <a:pPr marL="12700" marR="925194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Sandwich - Basic </a:t>
            </a:r>
            <a:r>
              <a:rPr sz="1400" b="1" spc="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Sandwich 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–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Superior</a:t>
            </a:r>
            <a:endParaRPr lang="en-GB" sz="1400" b="1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 marR="925194">
              <a:lnSpc>
                <a:spcPct val="100000"/>
              </a:lnSpc>
            </a:pP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Sandwich Meal Deal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spc="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 marR="1006475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Pasta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Salad</a:t>
            </a:r>
            <a:r>
              <a:rPr sz="1400" b="1" spc="-3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Pot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(Cold</a:t>
            </a:r>
            <a:r>
              <a:rPr lang="en-GB" sz="1400" b="1" spc="-30" dirty="0">
                <a:solidFill>
                  <a:srgbClr val="231F20"/>
                </a:solidFill>
                <a:latin typeface="Avenir LT Std 35 Light"/>
                <a:cs typeface="Avenir LT Std 35 Light"/>
              </a:rPr>
              <a:t>)</a:t>
            </a:r>
            <a:endParaRPr lang="en-GB" sz="1400" b="1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 marR="1006475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Cold</a:t>
            </a:r>
            <a:r>
              <a:rPr sz="1400" b="1" spc="-2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Dessert</a:t>
            </a:r>
            <a:r>
              <a:rPr sz="1400" b="1" spc="-2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Pot</a:t>
            </a:r>
            <a:r>
              <a:rPr sz="1400" b="1" spc="-2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 </a:t>
            </a:r>
            <a:endParaRPr lang="en-GB" sz="1400" b="1" spc="-25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 marR="1006475">
              <a:lnSpc>
                <a:spcPct val="100000"/>
              </a:lnSpc>
            </a:pPr>
            <a:r>
              <a:rPr lang="en-GB" sz="1400" b="1" spc="-5" dirty="0">
                <a:solidFill>
                  <a:srgbClr val="231F20"/>
                </a:solidFill>
                <a:latin typeface="Avenir LT Std 35 Light"/>
                <a:cs typeface="Avenir LT Std 35 Light"/>
              </a:rPr>
              <a:t>Hot Pudding/Custard</a:t>
            </a:r>
            <a:endParaRPr sz="1400" b="1" spc="-5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56499" y="2877979"/>
            <a:ext cx="557508" cy="5552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£2.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3</a:t>
            </a: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1.85</a:t>
            </a:r>
          </a:p>
          <a:p>
            <a:pPr marL="12700">
              <a:lnSpc>
                <a:spcPct val="100000"/>
              </a:lnSpc>
            </a:pPr>
            <a:r>
              <a:rPr lang="en-GB" sz="1400" b="1" dirty="0">
                <a:latin typeface="Avenir LT Std 35 Light"/>
                <a:cs typeface="Avenir LT Std 35 Light"/>
              </a:rPr>
              <a:t>£1.00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£1.00</a:t>
            </a:r>
          </a:p>
          <a:p>
            <a:pPr marL="12700">
              <a:lnSpc>
                <a:spcPct val="100000"/>
              </a:lnSpc>
            </a:pPr>
            <a:r>
              <a:rPr lang="en-GB" sz="1400" b="1">
                <a:solidFill>
                  <a:srgbClr val="231F20"/>
                </a:solidFill>
                <a:latin typeface="Avenir LT Std 35 Light"/>
                <a:cs typeface="Avenir LT Std 35 Light"/>
              </a:rPr>
              <a:t>£1.85</a:t>
            </a:r>
            <a:endParaRPr lang="en-GB" sz="1400" b="1" dirty="0">
              <a:solidFill>
                <a:srgbClr val="231F20"/>
              </a:solidFill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£1.00</a:t>
            </a: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2.30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£1.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10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£2.0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0.80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£1.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20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1.60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1.60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£1.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00</a:t>
            </a:r>
          </a:p>
          <a:p>
            <a:pPr marL="12700">
              <a:lnSpc>
                <a:spcPct val="100000"/>
              </a:lnSpc>
            </a:pPr>
            <a:r>
              <a:rPr lang="en-GB" sz="1400" b="1" dirty="0">
                <a:latin typeface="Avenir LT Std 35 Light"/>
                <a:cs typeface="Avenir LT Std 35 Light"/>
              </a:rPr>
              <a:t>£1.20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0.35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£1.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00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£1.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50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£1.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95</a:t>
            </a:r>
          </a:p>
          <a:p>
            <a:pPr marL="12700">
              <a:lnSpc>
                <a:spcPct val="100000"/>
              </a:lnSpc>
            </a:pPr>
            <a:r>
              <a:rPr lang="en-GB" sz="1400" b="1" dirty="0">
                <a:latin typeface="Avenir LT Std 35 Light"/>
                <a:cs typeface="Avenir LT Std 35 Light"/>
              </a:rPr>
              <a:t>£2.30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lang="en-GB" sz="1400" b="1" dirty="0">
                <a:latin typeface="Avenir LT Std 35 Light"/>
                <a:cs typeface="Avenir LT Std 35 Light"/>
              </a:rPr>
              <a:t>£1.40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</a:t>
            </a: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1.00</a:t>
            </a:r>
          </a:p>
          <a:p>
            <a:pPr marL="12700">
              <a:lnSpc>
                <a:spcPct val="100000"/>
              </a:lnSpc>
            </a:pPr>
            <a:r>
              <a:rPr lang="en-GB" sz="1400" b="1" dirty="0">
                <a:solidFill>
                  <a:srgbClr val="231F20"/>
                </a:solidFill>
                <a:latin typeface="Avenir LT Std 35 Light"/>
                <a:cs typeface="Avenir LT Std 35 Light"/>
              </a:rPr>
              <a:t>£1.20</a:t>
            </a: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endParaRPr sz="1400" b="1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endParaRPr sz="1200" dirty="0">
              <a:latin typeface="Avenir LT Std 35 Light"/>
              <a:cs typeface="Avenir LT Std 35 Light"/>
            </a:endParaRPr>
          </a:p>
          <a:p>
            <a:pPr marL="12700">
              <a:lnSpc>
                <a:spcPct val="100000"/>
              </a:lnSpc>
            </a:pPr>
            <a:endParaRPr sz="1200" dirty="0">
              <a:latin typeface="Avenir LT Std 35 Light"/>
              <a:cs typeface="Avenir LT Std 35 Light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07299" y="2885302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0" y="12700"/>
                </a:moveTo>
                <a:lnTo>
                  <a:pt x="3719" y="3719"/>
                </a:lnTo>
                <a:lnTo>
                  <a:pt x="12700" y="0"/>
                </a:lnTo>
                <a:lnTo>
                  <a:pt x="21680" y="3719"/>
                </a:lnTo>
                <a:lnTo>
                  <a:pt x="25400" y="12700"/>
                </a:lnTo>
                <a:lnTo>
                  <a:pt x="21680" y="21680"/>
                </a:lnTo>
                <a:lnTo>
                  <a:pt x="12700" y="25400"/>
                </a:lnTo>
                <a:lnTo>
                  <a:pt x="3719" y="21680"/>
                </a:lnTo>
                <a:lnTo>
                  <a:pt x="0" y="12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3600194" y="2961905"/>
            <a:ext cx="25400" cy="7273290"/>
            <a:chOff x="3407299" y="2974427"/>
            <a:chExt cx="25400" cy="7273290"/>
          </a:xfrm>
        </p:grpSpPr>
        <p:sp>
          <p:nvSpPr>
            <p:cNvPr id="16" name="object 16"/>
            <p:cNvSpPr/>
            <p:nvPr/>
          </p:nvSpPr>
          <p:spPr>
            <a:xfrm>
              <a:off x="3419999" y="2974427"/>
              <a:ext cx="0" cy="7222490"/>
            </a:xfrm>
            <a:custGeom>
              <a:avLst/>
              <a:gdLst/>
              <a:ahLst/>
              <a:cxnLst/>
              <a:rect l="l" t="t" r="r" b="b"/>
              <a:pathLst>
                <a:path h="7222490">
                  <a:moveTo>
                    <a:pt x="0" y="0"/>
                  </a:moveTo>
                  <a:lnTo>
                    <a:pt x="0" y="7222159"/>
                  </a:lnTo>
                </a:path>
              </a:pathLst>
            </a:custGeom>
            <a:ln w="25400">
              <a:solidFill>
                <a:srgbClr val="FFFF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07299" y="1022210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0" y="12700"/>
                  </a:moveTo>
                  <a:lnTo>
                    <a:pt x="3719" y="3719"/>
                  </a:lnTo>
                  <a:lnTo>
                    <a:pt x="12700" y="0"/>
                  </a:lnTo>
                  <a:lnTo>
                    <a:pt x="21680" y="3719"/>
                  </a:lnTo>
                  <a:lnTo>
                    <a:pt x="25400" y="12700"/>
                  </a:lnTo>
                  <a:lnTo>
                    <a:pt x="21680" y="21680"/>
                  </a:lnTo>
                  <a:lnTo>
                    <a:pt x="12700" y="25400"/>
                  </a:lnTo>
                  <a:lnTo>
                    <a:pt x="3719" y="2168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3080261" y="6588918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0" y="12700"/>
                </a:moveTo>
                <a:lnTo>
                  <a:pt x="3719" y="3719"/>
                </a:lnTo>
                <a:lnTo>
                  <a:pt x="12700" y="0"/>
                </a:lnTo>
                <a:lnTo>
                  <a:pt x="21680" y="3719"/>
                </a:lnTo>
                <a:lnTo>
                  <a:pt x="25400" y="12700"/>
                </a:lnTo>
                <a:lnTo>
                  <a:pt x="21680" y="21680"/>
                </a:lnTo>
                <a:lnTo>
                  <a:pt x="12700" y="25400"/>
                </a:lnTo>
                <a:lnTo>
                  <a:pt x="3719" y="21680"/>
                </a:lnTo>
                <a:lnTo>
                  <a:pt x="0" y="12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416449" y="6398044"/>
            <a:ext cx="2559050" cy="25400"/>
            <a:chOff x="457203" y="6588918"/>
            <a:chExt cx="2559050" cy="25400"/>
          </a:xfrm>
        </p:grpSpPr>
        <p:sp>
          <p:nvSpPr>
            <p:cNvPr id="20" name="object 20"/>
            <p:cNvSpPr/>
            <p:nvPr/>
          </p:nvSpPr>
          <p:spPr>
            <a:xfrm>
              <a:off x="508476" y="6601618"/>
              <a:ext cx="2507615" cy="0"/>
            </a:xfrm>
            <a:custGeom>
              <a:avLst/>
              <a:gdLst/>
              <a:ahLst/>
              <a:cxnLst/>
              <a:rect l="l" t="t" r="r" b="b"/>
              <a:pathLst>
                <a:path w="2507615">
                  <a:moveTo>
                    <a:pt x="2507335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FFFF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7203" y="658891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0" y="12700"/>
                  </a:moveTo>
                  <a:lnTo>
                    <a:pt x="3719" y="3719"/>
                  </a:lnTo>
                  <a:lnTo>
                    <a:pt x="12700" y="0"/>
                  </a:lnTo>
                  <a:lnTo>
                    <a:pt x="21680" y="3719"/>
                  </a:lnTo>
                  <a:lnTo>
                    <a:pt x="25400" y="12700"/>
                  </a:lnTo>
                  <a:lnTo>
                    <a:pt x="21680" y="21680"/>
                  </a:lnTo>
                  <a:lnTo>
                    <a:pt x="12700" y="25400"/>
                  </a:lnTo>
                  <a:lnTo>
                    <a:pt x="3719" y="2168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7077399" y="7848003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0" y="12700"/>
                </a:moveTo>
                <a:lnTo>
                  <a:pt x="3719" y="3719"/>
                </a:lnTo>
                <a:lnTo>
                  <a:pt x="12700" y="0"/>
                </a:lnTo>
                <a:lnTo>
                  <a:pt x="21680" y="3719"/>
                </a:lnTo>
                <a:lnTo>
                  <a:pt x="25400" y="12700"/>
                </a:lnTo>
                <a:lnTo>
                  <a:pt x="21680" y="21680"/>
                </a:lnTo>
                <a:lnTo>
                  <a:pt x="12700" y="25400"/>
                </a:lnTo>
                <a:lnTo>
                  <a:pt x="3719" y="21680"/>
                </a:lnTo>
                <a:lnTo>
                  <a:pt x="0" y="12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3725996" y="7848003"/>
            <a:ext cx="3288029" cy="25400"/>
            <a:chOff x="3725996" y="7848003"/>
            <a:chExt cx="3288029" cy="25400"/>
          </a:xfrm>
        </p:grpSpPr>
        <p:sp>
          <p:nvSpPr>
            <p:cNvPr id="24" name="object 24"/>
            <p:cNvSpPr/>
            <p:nvPr/>
          </p:nvSpPr>
          <p:spPr>
            <a:xfrm>
              <a:off x="3776777" y="7860703"/>
              <a:ext cx="3237230" cy="0"/>
            </a:xfrm>
            <a:custGeom>
              <a:avLst/>
              <a:gdLst/>
              <a:ahLst/>
              <a:cxnLst/>
              <a:rect l="l" t="t" r="r" b="b"/>
              <a:pathLst>
                <a:path w="3237229">
                  <a:moveTo>
                    <a:pt x="3237153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FFFF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725996" y="784800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0" y="12700"/>
                  </a:moveTo>
                  <a:lnTo>
                    <a:pt x="3719" y="3719"/>
                  </a:lnTo>
                  <a:lnTo>
                    <a:pt x="12700" y="0"/>
                  </a:lnTo>
                  <a:lnTo>
                    <a:pt x="21680" y="3719"/>
                  </a:lnTo>
                  <a:lnTo>
                    <a:pt x="25400" y="12700"/>
                  </a:lnTo>
                  <a:lnTo>
                    <a:pt x="21680" y="21680"/>
                  </a:lnTo>
                  <a:lnTo>
                    <a:pt x="12700" y="25400"/>
                  </a:lnTo>
                  <a:lnTo>
                    <a:pt x="3719" y="2168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3725999" y="8179065"/>
            <a:ext cx="3376929" cy="2056130"/>
          </a:xfrm>
          <a:custGeom>
            <a:avLst/>
            <a:gdLst/>
            <a:ahLst/>
            <a:cxnLst/>
            <a:rect l="l" t="t" r="r" b="b"/>
            <a:pathLst>
              <a:path w="3376929" h="2056129">
                <a:moveTo>
                  <a:pt x="3224403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1903336"/>
                </a:lnTo>
                <a:lnTo>
                  <a:pt x="7769" y="1951509"/>
                </a:lnTo>
                <a:lnTo>
                  <a:pt x="29405" y="1993344"/>
                </a:lnTo>
                <a:lnTo>
                  <a:pt x="62396" y="2026334"/>
                </a:lnTo>
                <a:lnTo>
                  <a:pt x="104231" y="2047967"/>
                </a:lnTo>
                <a:lnTo>
                  <a:pt x="152400" y="2055736"/>
                </a:lnTo>
                <a:lnTo>
                  <a:pt x="3224403" y="2055736"/>
                </a:lnTo>
                <a:lnTo>
                  <a:pt x="3272571" y="2047967"/>
                </a:lnTo>
                <a:lnTo>
                  <a:pt x="3314406" y="2026334"/>
                </a:lnTo>
                <a:lnTo>
                  <a:pt x="3347397" y="1993344"/>
                </a:lnTo>
                <a:lnTo>
                  <a:pt x="3369033" y="1951509"/>
                </a:lnTo>
                <a:lnTo>
                  <a:pt x="3376803" y="1903336"/>
                </a:lnTo>
                <a:lnTo>
                  <a:pt x="3376803" y="152400"/>
                </a:lnTo>
                <a:lnTo>
                  <a:pt x="3369033" y="104231"/>
                </a:lnTo>
                <a:lnTo>
                  <a:pt x="3347397" y="62396"/>
                </a:lnTo>
                <a:lnTo>
                  <a:pt x="3314406" y="29405"/>
                </a:lnTo>
                <a:lnTo>
                  <a:pt x="3272571" y="7769"/>
                </a:lnTo>
                <a:lnTo>
                  <a:pt x="3224403" y="0"/>
                </a:lnTo>
                <a:close/>
              </a:path>
            </a:pathLst>
          </a:custGeom>
          <a:solidFill>
            <a:srgbClr val="0A4B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949583" y="8381794"/>
            <a:ext cx="2929890" cy="16281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solidFill>
                  <a:srgbClr val="4BEBE2"/>
                </a:solidFill>
                <a:latin typeface="Arial Alternative"/>
                <a:cs typeface="Arial Alternative"/>
              </a:rPr>
              <a:t></a:t>
            </a:r>
            <a:endParaRPr sz="2700" dirty="0">
              <a:latin typeface="Arial Alternative"/>
              <a:cs typeface="Arial Alternative"/>
            </a:endParaRPr>
          </a:p>
          <a:p>
            <a:pPr marL="12700" marR="5080" indent="-635" algn="ctr">
              <a:lnSpc>
                <a:spcPct val="100000"/>
              </a:lnSpc>
              <a:spcBef>
                <a:spcPts val="20"/>
              </a:spcBef>
            </a:pP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PLEASE SPEAK TO OUR </a:t>
            </a:r>
            <a:r>
              <a:rPr sz="1300" b="1" spc="-25" dirty="0">
                <a:solidFill>
                  <a:srgbClr val="FFFFFF"/>
                </a:solidFill>
                <a:latin typeface="Avenir LT Std 55 Roman"/>
                <a:cs typeface="Avenir LT Std 55 Roman"/>
              </a:rPr>
              <a:t>STAFF </a:t>
            </a:r>
            <a:r>
              <a:rPr sz="1300" b="1" spc="-20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MEMBERS</a:t>
            </a:r>
            <a:r>
              <a:rPr sz="1300" b="1" spc="-10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IF</a:t>
            </a:r>
            <a:r>
              <a:rPr sz="1300" b="1" spc="-5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YOU</a:t>
            </a:r>
            <a:r>
              <a:rPr sz="1300" b="1" spc="-5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spc="-25" dirty="0">
                <a:solidFill>
                  <a:srgbClr val="FFFFFF"/>
                </a:solidFill>
                <a:latin typeface="Avenir LT Std 55 Roman"/>
                <a:cs typeface="Avenir LT Std 55 Roman"/>
              </a:rPr>
              <a:t>HAVE</a:t>
            </a:r>
            <a:r>
              <a:rPr sz="1300" b="1" spc="-5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ANY </a:t>
            </a:r>
            <a:r>
              <a:rPr sz="1300" b="1" spc="5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ALLERGIES AND NEED TO KNOW </a:t>
            </a:r>
            <a:r>
              <a:rPr sz="1300" b="1" spc="5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spc="-30" dirty="0">
                <a:solidFill>
                  <a:srgbClr val="FFFFFF"/>
                </a:solidFill>
                <a:latin typeface="Avenir LT Std 55 Roman"/>
                <a:cs typeface="Avenir LT Std 55 Roman"/>
              </a:rPr>
              <a:t>WHAT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IS WITHIN EACH OF OUR </a:t>
            </a:r>
            <a:r>
              <a:rPr sz="1300" b="1" spc="5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DISHES.</a:t>
            </a:r>
            <a:r>
              <a:rPr sz="1300" b="1" spc="-20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THEY</a:t>
            </a:r>
            <a:r>
              <a:rPr sz="1300" b="1" spc="-20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WILL</a:t>
            </a:r>
            <a:r>
              <a:rPr sz="1300" b="1" spc="-20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ADVISE</a:t>
            </a:r>
            <a:r>
              <a:rPr sz="1300" b="1" spc="-20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YOU</a:t>
            </a:r>
            <a:r>
              <a:rPr sz="1300" b="1" spc="-20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ON </a:t>
            </a:r>
            <a:r>
              <a:rPr sz="1300" b="1" spc="-375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YOUR</a:t>
            </a:r>
            <a:r>
              <a:rPr sz="1300" b="1" spc="-15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spc="-20" dirty="0">
                <a:solidFill>
                  <a:srgbClr val="FFFFFF"/>
                </a:solidFill>
                <a:latin typeface="Avenir LT Std 55 Roman"/>
                <a:cs typeface="Avenir LT Std 55 Roman"/>
              </a:rPr>
              <a:t>AVAILABLE</a:t>
            </a:r>
            <a:r>
              <a:rPr sz="1300" b="1" spc="-15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FOOD</a:t>
            </a:r>
            <a:r>
              <a:rPr sz="1300" b="1" spc="-10" dirty="0">
                <a:solidFill>
                  <a:srgbClr val="FFFFFF"/>
                </a:solidFill>
                <a:latin typeface="Avenir LT Std 55 Roman"/>
                <a:cs typeface="Avenir LT Std 55 Roman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venir LT Std 55 Roman"/>
                <a:cs typeface="Avenir LT Std 55 Roman"/>
              </a:rPr>
              <a:t>CHOICES.</a:t>
            </a:r>
            <a:endParaRPr sz="1300" dirty="0">
              <a:latin typeface="Avenir LT Std 55 Roman"/>
              <a:cs typeface="Avenir LT Std 55 Roman"/>
            </a:endParaRPr>
          </a:p>
        </p:txBody>
      </p:sp>
      <p:pic>
        <p:nvPicPr>
          <p:cNvPr id="35" name="Picture 34" descr="Logo&#10;&#10;Description automatically generated with medium confidence">
            <a:extLst>
              <a:ext uri="{FF2B5EF4-FFF2-40B4-BE49-F238E27FC236}">
                <a16:creationId xmlns:a16="http://schemas.microsoft.com/office/drawing/2014/main" id="{6A30A55F-FCA5-7ED6-CD7F-11AA6AAF09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965" y="347622"/>
            <a:ext cx="2259165" cy="1011619"/>
          </a:xfrm>
          <a:prstGeom prst="rect">
            <a:avLst/>
          </a:prstGeom>
        </p:spPr>
      </p:pic>
      <p:pic>
        <p:nvPicPr>
          <p:cNvPr id="36" name="Picture 35" descr="Logo&#10;&#10;Description automatically generated with medium confidence">
            <a:extLst>
              <a:ext uri="{FF2B5EF4-FFF2-40B4-BE49-F238E27FC236}">
                <a16:creationId xmlns:a16="http://schemas.microsoft.com/office/drawing/2014/main" id="{72254B6E-12C2-F0CD-B000-03B086F88A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8" y="357212"/>
            <a:ext cx="2259165" cy="10116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306</Words>
  <Application>Microsoft Office PowerPoint</Application>
  <PresentationFormat>Custom</PresentationFormat>
  <Paragraphs>84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Alternative</vt:lpstr>
      <vt:lpstr>Avenir LT Std 35 Light</vt:lpstr>
      <vt:lpstr>Avenir LT Std 55 Roman</vt:lpstr>
      <vt:lpstr>Calibri</vt:lpstr>
      <vt:lpstr>Office Theme</vt:lpstr>
      <vt:lpstr>TARIFF MARCH 2025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TARIFF</dc:title>
  <dc:creator>John Annetts</dc:creator>
  <cp:lastModifiedBy>Mrs D Worthington</cp:lastModifiedBy>
  <cp:revision>21</cp:revision>
  <cp:lastPrinted>2021-07-15T10:57:06Z</cp:lastPrinted>
  <dcterms:created xsi:type="dcterms:W3CDTF">2021-07-14T07:12:01Z</dcterms:created>
  <dcterms:modified xsi:type="dcterms:W3CDTF">2025-03-11T15:06:45Z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2021-07-12T00:00:00Z</vt:filetime>
  </property>
  <property fmtid="{D5CDD505-2E9C-101B-9397-08002B2CF9AE}" pid="3" name="Creator">
    <vt:lpwstr>Adobe InDesign 16.1 (Windows)</vt:lpwstr>
  </property>
  <property fmtid="{D5CDD505-2E9C-101B-9397-08002B2CF9AE}" pid="4" name="LastSaved">
    <vt:filetime>2021-07-14T00:00:00Z</vt:filetime>
  </property>
  <property fmtid="{D5CDD505-2E9C-101B-9397-08002B2CF9AE}" pid="5" name="MSIP_Label_d0763fa9-82a6-4115-93ed-9290710752ce_Enabled">
    <vt:lpwstr>true</vt:lpwstr>
  </property>
  <property fmtid="{D5CDD505-2E9C-101B-9397-08002B2CF9AE}" pid="6" name="MSIP_Label_d0763fa9-82a6-4115-93ed-9290710752ce_SetDate">
    <vt:lpwstr>2024-09-03T06:37:39Z</vt:lpwstr>
  </property>
  <property fmtid="{D5CDD505-2E9C-101B-9397-08002B2CF9AE}" pid="7" name="MSIP_Label_d0763fa9-82a6-4115-93ed-9290710752ce_Method">
    <vt:lpwstr>Standard</vt:lpwstr>
  </property>
  <property fmtid="{D5CDD505-2E9C-101B-9397-08002B2CF9AE}" pid="8" name="MSIP_Label_d0763fa9-82a6-4115-93ed-9290710752ce_Name">
    <vt:lpwstr>defa4170-0d19-0005-0004-bc88714345d2</vt:lpwstr>
  </property>
  <property fmtid="{D5CDD505-2E9C-101B-9397-08002B2CF9AE}" pid="9" name="MSIP_Label_d0763fa9-82a6-4115-93ed-9290710752ce_SiteId">
    <vt:lpwstr>83a6179b-0291-48f4-87d7-72bd7038a108</vt:lpwstr>
  </property>
  <property fmtid="{D5CDD505-2E9C-101B-9397-08002B2CF9AE}" pid="10" name="MSIP_Label_d0763fa9-82a6-4115-93ed-9290710752ce_ActionId">
    <vt:lpwstr>c6a9af52-cc72-4737-9d53-5f0d2261ff08</vt:lpwstr>
  </property>
  <property fmtid="{D5CDD505-2E9C-101B-9397-08002B2CF9AE}" pid="11" name="MSIP_Label_d0763fa9-82a6-4115-93ed-9290710752ce_ContentBits">
    <vt:lpwstr>0</vt:lpwstr>
  </property>
</Properties>
</file>